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10.svg>
</file>

<file path=ppt/media/image-10-2.svg>
</file>

<file path=ppt/media/image-10-3.png>
</file>

<file path=ppt/media/image-10-4.svg>
</file>

<file path=ppt/media/image-10-5.png>
</file>

<file path=ppt/media/image-10-6.svg>
</file>

<file path=ppt/media/image-10-7.png>
</file>

<file path=ppt/media/image-10-8.svg>
</file>

<file path=ppt/media/image-10-9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5-1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svg"/><Relationship Id="rId3" Type="http://schemas.openxmlformats.org/officeDocument/2006/relationships/image" Target="../media/image-10-3.png"/><Relationship Id="rId4" Type="http://schemas.openxmlformats.org/officeDocument/2006/relationships/image" Target="../media/image-10-4.svg"/><Relationship Id="rId5" Type="http://schemas.openxmlformats.org/officeDocument/2006/relationships/image" Target="../media/image-10-5.png"/><Relationship Id="rId6" Type="http://schemas.openxmlformats.org/officeDocument/2006/relationships/image" Target="../media/image-10-6.svg"/><Relationship Id="rId7" Type="http://schemas.openxmlformats.org/officeDocument/2006/relationships/image" Target="../media/image-10-7.png"/><Relationship Id="rId8" Type="http://schemas.openxmlformats.org/officeDocument/2006/relationships/image" Target="../media/image-10-8.svg"/><Relationship Id="rId9" Type="http://schemas.openxmlformats.org/officeDocument/2006/relationships/image" Target="../media/image-10-9.png"/><Relationship Id="rId10" Type="http://schemas.openxmlformats.org/officeDocument/2006/relationships/image" Target="../media/image-10-10.svg"/><Relationship Id="rId11" Type="http://schemas.openxmlformats.org/officeDocument/2006/relationships/slideLayout" Target="../slideLayouts/slideLayout11.xml"/><Relationship Id="rId1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slideLayout" Target="../slideLayouts/slideLayout9.xml"/><Relationship Id="rId8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Analyzing 3,900 purchases to uncover insights into spending patterns, customer segments, and product preferences that drive strategic business decisions.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5902" y="792361"/>
            <a:ext cx="9621322" cy="487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Strategic Business   Recommendations</a:t>
            </a:r>
            <a:endParaRPr lang="en-US" sz="3050" dirty="0"/>
          </a:p>
        </p:txBody>
      </p:sp>
      <p:sp>
        <p:nvSpPr>
          <p:cNvPr id="3" name="Shape 1"/>
          <p:cNvSpPr/>
          <p:nvPr/>
        </p:nvSpPr>
        <p:spPr>
          <a:xfrm>
            <a:off x="545902" y="1591628"/>
            <a:ext cx="13538597" cy="1194078"/>
          </a:xfrm>
          <a:prstGeom prst="roundRect">
            <a:avLst>
              <a:gd name="adj" fmla="val 5487"/>
            </a:avLst>
          </a:prstGeom>
          <a:solidFill>
            <a:srgbClr val="FFFFFF"/>
          </a:solidFill>
          <a:ln w="22860">
            <a:solidFill>
              <a:srgbClr val="B4EEE0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68762" y="1614488"/>
            <a:ext cx="623888" cy="1148358"/>
          </a:xfrm>
          <a:prstGeom prst="roundRect">
            <a:avLst>
              <a:gd name="adj" fmla="val 6104"/>
            </a:avLst>
          </a:prstGeom>
          <a:solidFill>
            <a:srgbClr val="B4EEE0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59857" y="2071568"/>
            <a:ext cx="233958" cy="23395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348621" y="1770459"/>
            <a:ext cx="3550801" cy="243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Boost Subscription Adoption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1348621" y="2107763"/>
            <a:ext cx="12557046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Promote exclusive benefits and incentives to convert the 73% non-subscriber base, focusing on loyal customers with 5+ purchases who show 958 repeat buyers already subscribed.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545902" y="2941677"/>
            <a:ext cx="13538597" cy="944523"/>
          </a:xfrm>
          <a:prstGeom prst="roundRect">
            <a:avLst>
              <a:gd name="adj" fmla="val 6936"/>
            </a:avLst>
          </a:prstGeom>
          <a:solidFill>
            <a:srgbClr val="FFFFFF"/>
          </a:solidFill>
          <a:ln w="22860">
            <a:solidFill>
              <a:srgbClr val="B4EEE0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68762" y="2964537"/>
            <a:ext cx="623888" cy="898803"/>
          </a:xfrm>
          <a:prstGeom prst="roundRect">
            <a:avLst>
              <a:gd name="adj" fmla="val 6104"/>
            </a:avLst>
          </a:prstGeom>
          <a:solidFill>
            <a:srgbClr val="B4EEE0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9857" y="3296841"/>
            <a:ext cx="233958" cy="23395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348621" y="3120509"/>
            <a:ext cx="3308152" cy="243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Enhance Loyalty Programs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1348621" y="3457813"/>
            <a:ext cx="12557046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Reward repeat buyers to accelerate their journey into the loyal segment, leveraging the strong 80% loyal customer base as proof of effective retention strategies.</a:t>
            </a:r>
            <a:endParaRPr lang="en-US" sz="1200" dirty="0"/>
          </a:p>
        </p:txBody>
      </p:sp>
      <p:sp>
        <p:nvSpPr>
          <p:cNvPr id="13" name="Shape 9"/>
          <p:cNvSpPr/>
          <p:nvPr/>
        </p:nvSpPr>
        <p:spPr>
          <a:xfrm>
            <a:off x="545902" y="4042172"/>
            <a:ext cx="13538597" cy="944523"/>
          </a:xfrm>
          <a:prstGeom prst="roundRect">
            <a:avLst>
              <a:gd name="adj" fmla="val 6936"/>
            </a:avLst>
          </a:prstGeom>
          <a:solidFill>
            <a:srgbClr val="FFFFFF"/>
          </a:solidFill>
          <a:ln w="22860">
            <a:solidFill>
              <a:srgbClr val="B4EEE0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568762" y="4065032"/>
            <a:ext cx="623888" cy="898803"/>
          </a:xfrm>
          <a:prstGeom prst="roundRect">
            <a:avLst>
              <a:gd name="adj" fmla="val 6104"/>
            </a:avLst>
          </a:prstGeom>
          <a:solidFill>
            <a:srgbClr val="B4EEE0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9857" y="4397335"/>
            <a:ext cx="233958" cy="23395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348621" y="4221004"/>
            <a:ext cx="3416141" cy="243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Optimize Discount Strategy</a:t>
            </a:r>
            <a:endParaRPr lang="en-US" sz="1500" dirty="0"/>
          </a:p>
        </p:txBody>
      </p:sp>
      <p:sp>
        <p:nvSpPr>
          <p:cNvPr id="17" name="Text 12"/>
          <p:cNvSpPr/>
          <p:nvPr/>
        </p:nvSpPr>
        <p:spPr>
          <a:xfrm>
            <a:off x="1348621" y="4558308"/>
            <a:ext cx="12557046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Review discount policies to balance sales growth with margin protection, particularly for high-discount products like Hats (50% discount rate) and Sneakers (49.66%).</a:t>
            </a:r>
            <a:endParaRPr lang="en-US" sz="1200" dirty="0"/>
          </a:p>
        </p:txBody>
      </p:sp>
      <p:sp>
        <p:nvSpPr>
          <p:cNvPr id="18" name="Shape 13"/>
          <p:cNvSpPr/>
          <p:nvPr/>
        </p:nvSpPr>
        <p:spPr>
          <a:xfrm>
            <a:off x="545902" y="5142667"/>
            <a:ext cx="13538597" cy="944523"/>
          </a:xfrm>
          <a:prstGeom prst="roundRect">
            <a:avLst>
              <a:gd name="adj" fmla="val 6936"/>
            </a:avLst>
          </a:prstGeom>
          <a:solidFill>
            <a:srgbClr val="FFFFFF"/>
          </a:solidFill>
          <a:ln w="22860">
            <a:solidFill>
              <a:srgbClr val="B4EEE0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568762" y="5165527"/>
            <a:ext cx="623888" cy="898803"/>
          </a:xfrm>
          <a:prstGeom prst="roundRect">
            <a:avLst>
              <a:gd name="adj" fmla="val 6104"/>
            </a:avLst>
          </a:prstGeom>
          <a:solidFill>
            <a:srgbClr val="B4EEE0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9857" y="5497830"/>
            <a:ext cx="233958" cy="233958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348621" y="5321498"/>
            <a:ext cx="3641646" cy="243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Strategic Product Positioning</a:t>
            </a:r>
            <a:endParaRPr lang="en-US" sz="1500" dirty="0"/>
          </a:p>
        </p:txBody>
      </p:sp>
      <p:sp>
        <p:nvSpPr>
          <p:cNvPr id="22" name="Text 16"/>
          <p:cNvSpPr/>
          <p:nvPr/>
        </p:nvSpPr>
        <p:spPr>
          <a:xfrm>
            <a:off x="1348621" y="5658803"/>
            <a:ext cx="12557046" cy="2495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Highlight top-rated products (Gloves, Sandals, Boots) and best-sellers (Blouse, Jewelry, Pants) in marketing campaigns to drive conversion and customer satisfaction.</a:t>
            </a:r>
            <a:endParaRPr lang="en-US" sz="1200" dirty="0"/>
          </a:p>
        </p:txBody>
      </p:sp>
      <p:sp>
        <p:nvSpPr>
          <p:cNvPr id="23" name="Shape 17"/>
          <p:cNvSpPr/>
          <p:nvPr/>
        </p:nvSpPr>
        <p:spPr>
          <a:xfrm>
            <a:off x="545902" y="6243161"/>
            <a:ext cx="13538597" cy="1194078"/>
          </a:xfrm>
          <a:prstGeom prst="roundRect">
            <a:avLst>
              <a:gd name="adj" fmla="val 5487"/>
            </a:avLst>
          </a:prstGeom>
          <a:solidFill>
            <a:srgbClr val="FFFFFF"/>
          </a:solidFill>
          <a:ln w="22860">
            <a:solidFill>
              <a:srgbClr val="B4EEE0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568762" y="6266021"/>
            <a:ext cx="623888" cy="1148358"/>
          </a:xfrm>
          <a:prstGeom prst="roundRect">
            <a:avLst>
              <a:gd name="adj" fmla="val 6104"/>
            </a:avLst>
          </a:prstGeom>
          <a:solidFill>
            <a:srgbClr val="B4EEE0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59857" y="6723102"/>
            <a:ext cx="233958" cy="233958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1348621" y="6421993"/>
            <a:ext cx="3243024" cy="243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Targeted Marketing Focus</a:t>
            </a:r>
            <a:endParaRPr lang="en-US" sz="1500" dirty="0"/>
          </a:p>
        </p:txBody>
      </p:sp>
      <p:sp>
        <p:nvSpPr>
          <p:cNvPr id="27" name="Text 20"/>
          <p:cNvSpPr/>
          <p:nvPr/>
        </p:nvSpPr>
        <p:spPr>
          <a:xfrm>
            <a:off x="1348621" y="6759297"/>
            <a:ext cx="12557046" cy="499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Concentrate efforts on high-revenue young adult segment and express-shipping users who demonstrate 3.5% higher average purchase values, indicating premium customer potential.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4631"/>
            <a:ext cx="64505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016919"/>
            <a:ext cx="3636407" cy="895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050"/>
              </a:lnSpc>
              <a:buNone/>
            </a:pPr>
            <a:r>
              <a:rPr lang="en-US" sz="7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3,900</a:t>
            </a:r>
            <a:endParaRPr lang="en-US" sz="7050" dirty="0"/>
          </a:p>
        </p:txBody>
      </p:sp>
      <p:sp>
        <p:nvSpPr>
          <p:cNvPr id="5" name="Text 2"/>
          <p:cNvSpPr/>
          <p:nvPr/>
        </p:nvSpPr>
        <p:spPr>
          <a:xfrm>
            <a:off x="1171099" y="3196233"/>
            <a:ext cx="28816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686651"/>
            <a:ext cx="36364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Comprehensive transaction records analyzed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13684" y="2016919"/>
            <a:ext cx="3636526" cy="895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050"/>
              </a:lnSpc>
              <a:buNone/>
            </a:pPr>
            <a:r>
              <a:rPr lang="en-US" sz="7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18</a:t>
            </a:r>
            <a:endParaRPr lang="en-US" sz="7050" dirty="0"/>
          </a:p>
        </p:txBody>
      </p:sp>
      <p:sp>
        <p:nvSpPr>
          <p:cNvPr id="8" name="Text 5"/>
          <p:cNvSpPr/>
          <p:nvPr/>
        </p:nvSpPr>
        <p:spPr>
          <a:xfrm>
            <a:off x="5114330" y="31962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Points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13684" y="3686651"/>
            <a:ext cx="36365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Features covering demographics, purchases, and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4979432"/>
            <a:ext cx="3636407" cy="895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050"/>
              </a:lnSpc>
              <a:buNone/>
            </a:pPr>
            <a:r>
              <a:rPr lang="en-US" sz="7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50</a:t>
            </a:r>
            <a:endParaRPr lang="en-US" sz="7050" dirty="0"/>
          </a:p>
        </p:txBody>
      </p:sp>
      <p:sp>
        <p:nvSpPr>
          <p:cNvPr id="11" name="Text 8"/>
          <p:cNvSpPr/>
          <p:nvPr/>
        </p:nvSpPr>
        <p:spPr>
          <a:xfrm>
            <a:off x="1194316" y="61587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Locations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93790" y="6649164"/>
            <a:ext cx="36364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Geographic diversity across customer base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713684" y="4979432"/>
            <a:ext cx="3636526" cy="895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050"/>
              </a:lnSpc>
              <a:buNone/>
            </a:pPr>
            <a:r>
              <a:rPr lang="en-US" sz="7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25</a:t>
            </a:r>
            <a:endParaRPr lang="en-US" sz="7050" dirty="0"/>
          </a:p>
        </p:txBody>
      </p:sp>
      <p:sp>
        <p:nvSpPr>
          <p:cNvPr id="14" name="Text 11"/>
          <p:cNvSpPr/>
          <p:nvPr/>
        </p:nvSpPr>
        <p:spPr>
          <a:xfrm>
            <a:off x="5114330" y="61587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Product Types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713684" y="6649164"/>
            <a:ext cx="36365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Diverse inventory across four categories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04593"/>
            <a:ext cx="112425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Preparation &amp; Engineering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196352"/>
            <a:ext cx="48768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Imported dataset using pandas, analyzed structure with df.info() and summary statistics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66700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196352"/>
            <a:ext cx="4033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Imputed 37 missing Review Rating values using median rating per product category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338763"/>
            <a:ext cx="35847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age_group bins and purchase_frequency_days columns for deeper analysis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80941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338763"/>
            <a:ext cx="3866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Connected to MySQL and loaded cleaned data for SQL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1465"/>
            <a:ext cx="97906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Revenue Insights by Gender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630436" y="2290405"/>
            <a:ext cx="7930991" cy="4697611"/>
          </a:xfrm>
          <a:prstGeom prst="roundRect">
            <a:avLst>
              <a:gd name="adj" fmla="val 3477"/>
            </a:avLst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7250" y="2545556"/>
            <a:ext cx="7477363" cy="393001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3717488" y="65060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0E3E33"/>
          </a:solidFill>
          <a:ln/>
        </p:spPr>
      </p:sp>
      <p:sp>
        <p:nvSpPr>
          <p:cNvPr id="6" name="Text 3"/>
          <p:cNvSpPr/>
          <p:nvPr/>
        </p:nvSpPr>
        <p:spPr>
          <a:xfrm>
            <a:off x="4005262" y="6506051"/>
            <a:ext cx="514469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72132" y="65060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2DC5A1"/>
          </a:solidFill>
          <a:ln/>
        </p:spPr>
      </p:sp>
      <p:sp>
        <p:nvSpPr>
          <p:cNvPr id="8" name="Text 5"/>
          <p:cNvSpPr/>
          <p:nvPr/>
        </p:nvSpPr>
        <p:spPr>
          <a:xfrm>
            <a:off x="4959906" y="6506051"/>
            <a:ext cx="764738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795742" y="2290405"/>
            <a:ext cx="5211723" cy="4697611"/>
          </a:xfrm>
          <a:prstGeom prst="roundRect">
            <a:avLst>
              <a:gd name="adj" fmla="val 3477"/>
            </a:avLst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9022556" y="2517219"/>
            <a:ext cx="47580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Male Customers Drive Revenue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9022556" y="3452693"/>
            <a:ext cx="47580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Male customers generate $157,890 in total revenue compared to $75,191 from female customers, representing 68% of total sales.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022556" y="4745474"/>
            <a:ext cx="47580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significant gap suggests opportunities for targeted marketing to female demographics.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Smart Discount Users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95161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429595"/>
            <a:ext cx="53517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High-Value Discount Shoppers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920014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839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customers used discounts while spending above the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$59.76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average purchase amount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107067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8224" y="5341501"/>
            <a:ext cx="39825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8224" y="583191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These savvy shoppers balance value-seeking with premium purchases, ideal for loyalty programs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6760" y="586740"/>
            <a:ext cx="13136880" cy="13337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Top-Rated Products &amp; Shipping Analysis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46760" y="2587228"/>
            <a:ext cx="13136880" cy="30480"/>
          </a:xfrm>
          <a:prstGeom prst="roundRect">
            <a:avLst>
              <a:gd name="adj" fmla="val 294044"/>
            </a:avLst>
          </a:prstGeom>
          <a:solidFill>
            <a:srgbClr val="3FBFA1"/>
          </a:solidFill>
          <a:ln/>
        </p:spPr>
      </p:sp>
      <p:sp>
        <p:nvSpPr>
          <p:cNvPr id="4" name="Shape 2"/>
          <p:cNvSpPr/>
          <p:nvPr/>
        </p:nvSpPr>
        <p:spPr>
          <a:xfrm>
            <a:off x="1938457" y="2587228"/>
            <a:ext cx="30480" cy="640080"/>
          </a:xfrm>
          <a:prstGeom prst="roundRect">
            <a:avLst>
              <a:gd name="adj" fmla="val 294044"/>
            </a:avLst>
          </a:prstGeom>
          <a:solidFill>
            <a:srgbClr val="3FBFA1"/>
          </a:solidFill>
          <a:ln/>
        </p:spPr>
      </p:sp>
      <p:sp>
        <p:nvSpPr>
          <p:cNvPr id="5" name="Shape 3"/>
          <p:cNvSpPr/>
          <p:nvPr/>
        </p:nvSpPr>
        <p:spPr>
          <a:xfrm>
            <a:off x="1713667" y="2347198"/>
            <a:ext cx="480060" cy="480060"/>
          </a:xfrm>
          <a:prstGeom prst="roundRect">
            <a:avLst>
              <a:gd name="adj" fmla="val 18669"/>
            </a:avLst>
          </a:prstGeom>
          <a:solidFill>
            <a:srgbClr val="26A688"/>
          </a:solidFill>
          <a:ln w="7620">
            <a:solidFill>
              <a:srgbClr val="3FBFA1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793677" y="2387203"/>
            <a:ext cx="320040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960120" y="3440787"/>
            <a:ext cx="198727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Gloves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960120" y="3902154"/>
            <a:ext cx="198727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Highest rated at 3.86 average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4619149" y="2587228"/>
            <a:ext cx="30480" cy="640080"/>
          </a:xfrm>
          <a:prstGeom prst="roundRect">
            <a:avLst>
              <a:gd name="adj" fmla="val 294044"/>
            </a:avLst>
          </a:prstGeom>
          <a:solidFill>
            <a:srgbClr val="3FBFA1"/>
          </a:solidFill>
          <a:ln/>
        </p:spPr>
      </p:sp>
      <p:sp>
        <p:nvSpPr>
          <p:cNvPr id="10" name="Shape 8"/>
          <p:cNvSpPr/>
          <p:nvPr/>
        </p:nvSpPr>
        <p:spPr>
          <a:xfrm>
            <a:off x="4394359" y="2347198"/>
            <a:ext cx="480060" cy="480060"/>
          </a:xfrm>
          <a:prstGeom prst="roundRect">
            <a:avLst>
              <a:gd name="adj" fmla="val 18669"/>
            </a:avLst>
          </a:prstGeom>
          <a:solidFill>
            <a:srgbClr val="26A688"/>
          </a:solidFill>
          <a:ln w="7620">
            <a:solidFill>
              <a:srgbClr val="3FBFA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4474369" y="2387203"/>
            <a:ext cx="320040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500" dirty="0"/>
          </a:p>
        </p:txBody>
      </p:sp>
      <p:sp>
        <p:nvSpPr>
          <p:cNvPr id="12" name="Text 10"/>
          <p:cNvSpPr/>
          <p:nvPr/>
        </p:nvSpPr>
        <p:spPr>
          <a:xfrm>
            <a:off x="3640812" y="3440787"/>
            <a:ext cx="198727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Sandals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3640812" y="3902154"/>
            <a:ext cx="1987272" cy="1024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Strong performance at 3.84 average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7299841" y="2587228"/>
            <a:ext cx="30480" cy="640080"/>
          </a:xfrm>
          <a:prstGeom prst="roundRect">
            <a:avLst>
              <a:gd name="adj" fmla="val 294044"/>
            </a:avLst>
          </a:prstGeom>
          <a:solidFill>
            <a:srgbClr val="3FBFA1"/>
          </a:solidFill>
          <a:ln/>
        </p:spPr>
      </p:sp>
      <p:sp>
        <p:nvSpPr>
          <p:cNvPr id="15" name="Shape 13"/>
          <p:cNvSpPr/>
          <p:nvPr/>
        </p:nvSpPr>
        <p:spPr>
          <a:xfrm>
            <a:off x="7075051" y="2347198"/>
            <a:ext cx="480060" cy="480060"/>
          </a:xfrm>
          <a:prstGeom prst="roundRect">
            <a:avLst>
              <a:gd name="adj" fmla="val 18669"/>
            </a:avLst>
          </a:prstGeom>
          <a:solidFill>
            <a:srgbClr val="26A688"/>
          </a:solidFill>
          <a:ln w="7620">
            <a:solidFill>
              <a:srgbClr val="3FBFA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55061" y="2387203"/>
            <a:ext cx="320040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500" dirty="0"/>
          </a:p>
        </p:txBody>
      </p:sp>
      <p:sp>
        <p:nvSpPr>
          <p:cNvPr id="17" name="Text 15"/>
          <p:cNvSpPr/>
          <p:nvPr/>
        </p:nvSpPr>
        <p:spPr>
          <a:xfrm>
            <a:off x="6321504" y="3440787"/>
            <a:ext cx="198727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Boots</a:t>
            </a:r>
            <a:endParaRPr lang="en-US" sz="2100" dirty="0"/>
          </a:p>
        </p:txBody>
      </p:sp>
      <p:sp>
        <p:nvSpPr>
          <p:cNvPr id="18" name="Text 16"/>
          <p:cNvSpPr/>
          <p:nvPr/>
        </p:nvSpPr>
        <p:spPr>
          <a:xfrm>
            <a:off x="6321504" y="3902154"/>
            <a:ext cx="198727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 favorite at 3.82 average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9980533" y="2587228"/>
            <a:ext cx="30480" cy="640080"/>
          </a:xfrm>
          <a:prstGeom prst="roundRect">
            <a:avLst>
              <a:gd name="adj" fmla="val 294044"/>
            </a:avLst>
          </a:prstGeom>
          <a:solidFill>
            <a:srgbClr val="3FBFA1"/>
          </a:solidFill>
          <a:ln/>
        </p:spPr>
      </p:sp>
      <p:sp>
        <p:nvSpPr>
          <p:cNvPr id="20" name="Shape 18"/>
          <p:cNvSpPr/>
          <p:nvPr/>
        </p:nvSpPr>
        <p:spPr>
          <a:xfrm>
            <a:off x="9755743" y="2347198"/>
            <a:ext cx="480060" cy="480060"/>
          </a:xfrm>
          <a:prstGeom prst="roundRect">
            <a:avLst>
              <a:gd name="adj" fmla="val 18669"/>
            </a:avLst>
          </a:prstGeom>
          <a:solidFill>
            <a:srgbClr val="26A688"/>
          </a:solidFill>
          <a:ln w="7620">
            <a:solidFill>
              <a:srgbClr val="3FBFA1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9835753" y="2387203"/>
            <a:ext cx="320040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500" dirty="0"/>
          </a:p>
        </p:txBody>
      </p:sp>
      <p:sp>
        <p:nvSpPr>
          <p:cNvPr id="22" name="Text 20"/>
          <p:cNvSpPr/>
          <p:nvPr/>
        </p:nvSpPr>
        <p:spPr>
          <a:xfrm>
            <a:off x="9002197" y="3440787"/>
            <a:ext cx="198727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Hat</a:t>
            </a:r>
            <a:endParaRPr lang="en-US" sz="2100" dirty="0"/>
          </a:p>
        </p:txBody>
      </p:sp>
      <p:sp>
        <p:nvSpPr>
          <p:cNvPr id="23" name="Text 21"/>
          <p:cNvSpPr/>
          <p:nvPr/>
        </p:nvSpPr>
        <p:spPr>
          <a:xfrm>
            <a:off x="9002197" y="3902154"/>
            <a:ext cx="198727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Popular choice at 3.80 average</a:t>
            </a:r>
            <a:endParaRPr lang="en-US" sz="1650" dirty="0"/>
          </a:p>
        </p:txBody>
      </p:sp>
      <p:sp>
        <p:nvSpPr>
          <p:cNvPr id="24" name="Shape 22"/>
          <p:cNvSpPr/>
          <p:nvPr/>
        </p:nvSpPr>
        <p:spPr>
          <a:xfrm>
            <a:off x="12661225" y="2587228"/>
            <a:ext cx="30480" cy="640080"/>
          </a:xfrm>
          <a:prstGeom prst="roundRect">
            <a:avLst>
              <a:gd name="adj" fmla="val 294044"/>
            </a:avLst>
          </a:prstGeom>
          <a:solidFill>
            <a:srgbClr val="3FBFA1"/>
          </a:solidFill>
          <a:ln/>
        </p:spPr>
      </p:sp>
      <p:sp>
        <p:nvSpPr>
          <p:cNvPr id="25" name="Shape 23"/>
          <p:cNvSpPr/>
          <p:nvPr/>
        </p:nvSpPr>
        <p:spPr>
          <a:xfrm>
            <a:off x="12436435" y="2347198"/>
            <a:ext cx="480060" cy="480060"/>
          </a:xfrm>
          <a:prstGeom prst="roundRect">
            <a:avLst>
              <a:gd name="adj" fmla="val 18669"/>
            </a:avLst>
          </a:prstGeom>
          <a:solidFill>
            <a:srgbClr val="26A688"/>
          </a:solidFill>
          <a:ln w="7620">
            <a:solidFill>
              <a:srgbClr val="3FBFA1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12516445" y="2387203"/>
            <a:ext cx="320040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</a:t>
            </a:r>
            <a:endParaRPr lang="en-US" sz="2500" dirty="0"/>
          </a:p>
        </p:txBody>
      </p:sp>
      <p:sp>
        <p:nvSpPr>
          <p:cNvPr id="27" name="Text 25"/>
          <p:cNvSpPr/>
          <p:nvPr/>
        </p:nvSpPr>
        <p:spPr>
          <a:xfrm>
            <a:off x="11682889" y="3440787"/>
            <a:ext cx="1987272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Skirt</a:t>
            </a:r>
            <a:endParaRPr lang="en-US" sz="2100" dirty="0"/>
          </a:p>
        </p:txBody>
      </p:sp>
      <p:sp>
        <p:nvSpPr>
          <p:cNvPr id="28" name="Text 26"/>
          <p:cNvSpPr/>
          <p:nvPr/>
        </p:nvSpPr>
        <p:spPr>
          <a:xfrm>
            <a:off x="11682889" y="3902154"/>
            <a:ext cx="1987272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Well-received at 3.78 average</a:t>
            </a:r>
            <a:endParaRPr lang="en-US" sz="1650" dirty="0"/>
          </a:p>
        </p:txBody>
      </p:sp>
      <p:sp>
        <p:nvSpPr>
          <p:cNvPr id="29" name="Shape 27"/>
          <p:cNvSpPr/>
          <p:nvPr/>
        </p:nvSpPr>
        <p:spPr>
          <a:xfrm>
            <a:off x="746760" y="5486281"/>
            <a:ext cx="6461760" cy="1579959"/>
          </a:xfrm>
          <a:prstGeom prst="roundRect">
            <a:avLst>
              <a:gd name="adj" fmla="val 9260"/>
            </a:avLst>
          </a:prstGeom>
          <a:solidFill>
            <a:srgbClr val="FFFFFF"/>
          </a:solidFill>
          <a:ln/>
        </p:spPr>
      </p:sp>
      <p:sp>
        <p:nvSpPr>
          <p:cNvPr id="30" name="Shape 28"/>
          <p:cNvSpPr/>
          <p:nvPr/>
        </p:nvSpPr>
        <p:spPr>
          <a:xfrm>
            <a:off x="746760" y="5455801"/>
            <a:ext cx="6461760" cy="121920"/>
          </a:xfrm>
          <a:prstGeom prst="roundRect">
            <a:avLst>
              <a:gd name="adj" fmla="val 73511"/>
            </a:avLst>
          </a:prstGeom>
          <a:solidFill>
            <a:srgbClr val="26A688"/>
          </a:solidFill>
          <a:ln/>
        </p:spPr>
      </p:sp>
      <p:sp>
        <p:nvSpPr>
          <p:cNvPr id="31" name="Shape 29"/>
          <p:cNvSpPr/>
          <p:nvPr/>
        </p:nvSpPr>
        <p:spPr>
          <a:xfrm>
            <a:off x="3657600" y="5166241"/>
            <a:ext cx="640080" cy="640080"/>
          </a:xfrm>
          <a:prstGeom prst="roundRect">
            <a:avLst>
              <a:gd name="adj" fmla="val 142857"/>
            </a:avLst>
          </a:prstGeom>
          <a:solidFill>
            <a:srgbClr val="26A688"/>
          </a:solidFill>
          <a:ln/>
        </p:spPr>
      </p:sp>
      <p:sp>
        <p:nvSpPr>
          <p:cNvPr id="32" name="Text 30"/>
          <p:cNvSpPr/>
          <p:nvPr/>
        </p:nvSpPr>
        <p:spPr>
          <a:xfrm>
            <a:off x="3849648" y="5326261"/>
            <a:ext cx="255984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000" dirty="0"/>
          </a:p>
        </p:txBody>
      </p:sp>
      <p:sp>
        <p:nvSpPr>
          <p:cNvPr id="33" name="Text 31"/>
          <p:cNvSpPr/>
          <p:nvPr/>
        </p:nvSpPr>
        <p:spPr>
          <a:xfrm>
            <a:off x="2405658" y="6019681"/>
            <a:ext cx="3143964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Standard Shipping</a:t>
            </a:r>
            <a:endParaRPr lang="en-US" sz="2100" dirty="0"/>
          </a:p>
        </p:txBody>
      </p:sp>
      <p:sp>
        <p:nvSpPr>
          <p:cNvPr id="34" name="Text 32"/>
          <p:cNvSpPr/>
          <p:nvPr/>
        </p:nvSpPr>
        <p:spPr>
          <a:xfrm>
            <a:off x="990600" y="6481048"/>
            <a:ext cx="597408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$58.46 average purchase</a:t>
            </a:r>
            <a:endParaRPr lang="en-US" sz="1650" dirty="0"/>
          </a:p>
        </p:txBody>
      </p:sp>
      <p:sp>
        <p:nvSpPr>
          <p:cNvPr id="35" name="Shape 33"/>
          <p:cNvSpPr/>
          <p:nvPr/>
        </p:nvSpPr>
        <p:spPr>
          <a:xfrm>
            <a:off x="7421880" y="5486281"/>
            <a:ext cx="6461760" cy="1579959"/>
          </a:xfrm>
          <a:prstGeom prst="roundRect">
            <a:avLst>
              <a:gd name="adj" fmla="val 9260"/>
            </a:avLst>
          </a:prstGeom>
          <a:solidFill>
            <a:srgbClr val="FFFFFF"/>
          </a:solidFill>
          <a:ln/>
        </p:spPr>
      </p:sp>
      <p:sp>
        <p:nvSpPr>
          <p:cNvPr id="36" name="Shape 34"/>
          <p:cNvSpPr/>
          <p:nvPr/>
        </p:nvSpPr>
        <p:spPr>
          <a:xfrm>
            <a:off x="7421880" y="5455801"/>
            <a:ext cx="6461760" cy="121920"/>
          </a:xfrm>
          <a:prstGeom prst="roundRect">
            <a:avLst>
              <a:gd name="adj" fmla="val 73511"/>
            </a:avLst>
          </a:prstGeom>
          <a:solidFill>
            <a:srgbClr val="26A688"/>
          </a:solidFill>
          <a:ln/>
        </p:spPr>
      </p:sp>
      <p:sp>
        <p:nvSpPr>
          <p:cNvPr id="37" name="Shape 35"/>
          <p:cNvSpPr/>
          <p:nvPr/>
        </p:nvSpPr>
        <p:spPr>
          <a:xfrm>
            <a:off x="10332720" y="5166241"/>
            <a:ext cx="640080" cy="640080"/>
          </a:xfrm>
          <a:prstGeom prst="roundRect">
            <a:avLst>
              <a:gd name="adj" fmla="val 142857"/>
            </a:avLst>
          </a:prstGeom>
          <a:solidFill>
            <a:srgbClr val="26A688"/>
          </a:solidFill>
          <a:ln/>
        </p:spPr>
      </p:sp>
      <p:sp>
        <p:nvSpPr>
          <p:cNvPr id="38" name="Text 36"/>
          <p:cNvSpPr/>
          <p:nvPr/>
        </p:nvSpPr>
        <p:spPr>
          <a:xfrm>
            <a:off x="10524768" y="5326261"/>
            <a:ext cx="255984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000" dirty="0"/>
          </a:p>
        </p:txBody>
      </p:sp>
      <p:sp>
        <p:nvSpPr>
          <p:cNvPr id="39" name="Text 37"/>
          <p:cNvSpPr/>
          <p:nvPr/>
        </p:nvSpPr>
        <p:spPr>
          <a:xfrm>
            <a:off x="9209127" y="6019681"/>
            <a:ext cx="288714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Express Shipping</a:t>
            </a:r>
            <a:endParaRPr lang="en-US" sz="2100" dirty="0"/>
          </a:p>
        </p:txBody>
      </p:sp>
      <p:sp>
        <p:nvSpPr>
          <p:cNvPr id="40" name="Text 38"/>
          <p:cNvSpPr/>
          <p:nvPr/>
        </p:nvSpPr>
        <p:spPr>
          <a:xfrm>
            <a:off x="7665720" y="6481048"/>
            <a:ext cx="597408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$60.48 average purchase</a:t>
            </a:r>
            <a:endParaRPr lang="en-US" sz="1650" dirty="0"/>
          </a:p>
        </p:txBody>
      </p:sp>
      <p:sp>
        <p:nvSpPr>
          <p:cNvPr id="41" name="Text 39"/>
          <p:cNvSpPr/>
          <p:nvPr/>
        </p:nvSpPr>
        <p:spPr>
          <a:xfrm>
            <a:off x="746760" y="7306270"/>
            <a:ext cx="1313688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Express shipping customers spend 3.5% more on average, indicating higher-value customers who prioritize convenience.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2005"/>
            <a:ext cx="78066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Subscription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2951321" y="3070146"/>
            <a:ext cx="2064425" cy="419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3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27%</a:t>
            </a:r>
            <a:endParaRPr lang="en-US" sz="33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24745" y="2021086"/>
            <a:ext cx="2517696" cy="251769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65916" y="48222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Subscribers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12688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1,053 customers with subscriptions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614416" y="3070146"/>
            <a:ext cx="2064425" cy="419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3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73%</a:t>
            </a:r>
            <a:endParaRPr lang="en-US" sz="33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840" y="2021086"/>
            <a:ext cx="2517696" cy="251769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9151382" y="4822269"/>
            <a:ext cx="29907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Non-Subscribers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7456884" y="5312688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2,847 customers without subscriptions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793790" y="6134814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Subscribers: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$59.49 avg spend, $62,645 total revenue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5288161" y="6134814"/>
            <a:ext cx="393334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Non-Subscribers: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$59.87 avg spend, $170,436 total revenue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9782532" y="6134814"/>
            <a:ext cx="4069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Similar spending patterns suggest untapped subscription conversion potential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926" y="434459"/>
            <a:ext cx="11842075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Segmentation &amp; Product Preferences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18209" y="1244203"/>
            <a:ext cx="2231469" cy="5628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22740" y="1447443"/>
            <a:ext cx="222171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5207675" y="1402199"/>
            <a:ext cx="1085850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New (83)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5089088" y="1817132"/>
            <a:ext cx="8948976" cy="11430"/>
          </a:xfrm>
          <a:prstGeom prst="roundRect">
            <a:avLst>
              <a:gd name="adj" fmla="val 580594"/>
            </a:avLst>
          </a:prstGeom>
          <a:solidFill>
            <a:srgbClr val="26A688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475" y="1846421"/>
            <a:ext cx="4463058" cy="56280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822859" y="1988939"/>
            <a:ext cx="222171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6323528" y="2004417"/>
            <a:ext cx="1856303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Returning (701)</a:t>
            </a:r>
            <a:endParaRPr lang="en-US" sz="1550" dirty="0"/>
          </a:p>
        </p:txBody>
      </p:sp>
      <p:sp>
        <p:nvSpPr>
          <p:cNvPr id="10" name="Shape 6"/>
          <p:cNvSpPr/>
          <p:nvPr/>
        </p:nvSpPr>
        <p:spPr>
          <a:xfrm>
            <a:off x="6204942" y="2419350"/>
            <a:ext cx="7833122" cy="11430"/>
          </a:xfrm>
          <a:prstGeom prst="roundRect">
            <a:avLst>
              <a:gd name="adj" fmla="val 580594"/>
            </a:avLst>
          </a:prstGeom>
          <a:solidFill>
            <a:srgbClr val="26A688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621" y="2448639"/>
            <a:ext cx="6694646" cy="56280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822740" y="2591157"/>
            <a:ext cx="222171" cy="277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FFFFFF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1700" dirty="0"/>
          </a:p>
        </p:txBody>
      </p:sp>
      <p:sp>
        <p:nvSpPr>
          <p:cNvPr id="13" name="Text 8"/>
          <p:cNvSpPr/>
          <p:nvPr/>
        </p:nvSpPr>
        <p:spPr>
          <a:xfrm>
            <a:off x="7439263" y="2606635"/>
            <a:ext cx="1446490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Loyal (3,116)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552926" y="3189089"/>
            <a:ext cx="13524548" cy="505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customer base shows strong loyalty with 80% classified as loyal customers, while 18% are returning and only 2% are new. This distribution suggests effective retention but highlights the need for customer acquisition strategies.</a:t>
            </a:r>
            <a:endParaRPr lang="en-US" sz="1200" dirty="0"/>
          </a:p>
        </p:txBody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622" y="3872270"/>
            <a:ext cx="3150989" cy="3150989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682353" y="7220664"/>
            <a:ext cx="2117646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Clothing Leaders</a:t>
            </a:r>
            <a:endParaRPr lang="en-US" sz="1550" dirty="0"/>
          </a:p>
        </p:txBody>
      </p:sp>
      <p:sp>
        <p:nvSpPr>
          <p:cNvPr id="17" name="Text 11"/>
          <p:cNvSpPr/>
          <p:nvPr/>
        </p:nvSpPr>
        <p:spPr>
          <a:xfrm>
            <a:off x="552926" y="7562255"/>
            <a:ext cx="4376499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Blouse (171), Pants (171), Shirt (169)</a:t>
            </a:r>
            <a:endParaRPr lang="en-US" sz="1200" dirty="0"/>
          </a:p>
        </p:txBody>
      </p:sp>
      <p:pic>
        <p:nvPicPr>
          <p:cNvPr id="18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9527" y="3872270"/>
            <a:ext cx="3151108" cy="3151108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6296739" y="7220783"/>
            <a:ext cx="2036683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Top Accessories</a:t>
            </a:r>
            <a:endParaRPr lang="en-US" sz="1550" dirty="0"/>
          </a:p>
        </p:txBody>
      </p:sp>
      <p:sp>
        <p:nvSpPr>
          <p:cNvPr id="20" name="Text 13"/>
          <p:cNvSpPr/>
          <p:nvPr/>
        </p:nvSpPr>
        <p:spPr>
          <a:xfrm>
            <a:off x="5126831" y="7562374"/>
            <a:ext cx="4376618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Jewelry (171), Sunglasses (161), Belt (161)</a:t>
            </a:r>
            <a:endParaRPr lang="en-US" sz="1200" dirty="0"/>
          </a:p>
        </p:txBody>
      </p:sp>
      <p:pic>
        <p:nvPicPr>
          <p:cNvPr id="2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13551" y="3872270"/>
            <a:ext cx="3151108" cy="3151108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10662761" y="7220783"/>
            <a:ext cx="2452807" cy="246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Footwear Favorites</a:t>
            </a:r>
            <a:endParaRPr lang="en-US" sz="1550" dirty="0"/>
          </a:p>
        </p:txBody>
      </p:sp>
      <p:sp>
        <p:nvSpPr>
          <p:cNvPr id="23" name="Text 15"/>
          <p:cNvSpPr/>
          <p:nvPr/>
        </p:nvSpPr>
        <p:spPr>
          <a:xfrm>
            <a:off x="9700855" y="7562374"/>
            <a:ext cx="4376618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Sandals (160), Shoes (150), Sneakers (145)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1039" y="544116"/>
            <a:ext cx="6850023" cy="616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Revenue by Age Group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1039" y="1555909"/>
            <a:ext cx="11342013" cy="527601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1039" y="7053977"/>
            <a:ext cx="13248323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Young adults lead revenue generation at $62,143, followed closely by middle-aged customers. Relatively balanced distribution suggests broad market appeal across demographics.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2025-12-30T17:07:00Z</dcterms:created>
  <dcterms:modified xsi:type="dcterms:W3CDTF">2025-12-30T17:07:00Z</dcterms:modified>
</cp:coreProperties>
</file>